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F836E0-018B-377F-C37D-C18DB9E78B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E5BACB-05B9-7292-6880-B371D430EE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DD65A2-C65A-B598-E2BE-375604789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4BB1A3-1261-20F7-EB42-2C634F7D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83E2A4-7F14-CFDE-9222-21E9D7CA7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6923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AB0F9C-AA3E-6CDC-4797-737A67897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2AF156-5CE9-C55C-CA49-5E91D4750C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1DDCE1-2FF4-790E-D09E-C65436003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45B7A6-2658-49EB-F9CA-15D4E4297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4B2EE1-6B73-2560-805E-9A10C2780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570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6F38654-3807-3556-05B8-7D01BEBC2E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131D23C-37A4-A56F-8524-6822D6C708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574742-F5C4-F19D-45F0-DE729CB8A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5B39C1-1AAA-A0BA-0FE1-06BBC56E6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7487CC-279A-5759-CE15-1A916E4AA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624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EF38B-C3E2-223B-9AB5-B6799C506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390199-D5FA-CF44-A242-D89CA9893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B57038-1FFA-E580-4478-26C2C04D6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9A66A4-F98D-AF18-6A2B-B4F60AF02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88961D-79B7-3016-8BC5-CFE9E0D27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313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5B196D-19DD-2EA0-E0AE-548B936D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A90D66-20DB-E702-ED35-565AFDF02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26CB6A-9372-89F1-CF30-0AE8720D2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DA3FC1-B888-E4D9-C5BA-F6F2AA38E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BDE003-FD13-24EE-7264-37858E84D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33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D4407-7580-EFEC-014A-B8F524038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E103C7-E1D8-21EA-FC7C-5F68D12C5E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A79FDE-98A1-4D85-D72F-23506D966E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8AEEB3-CF36-B7DD-0CED-8F487CF50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E1C8F4-9945-5783-55E9-A3A628F46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A309E9-679E-C4C5-D737-BA275E65D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471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85C09-F773-8EBF-4FD2-8A4200D0E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C7E7F7-08D0-7D9D-70CD-5D8E6C8491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79F366-1302-2D9B-FA5F-A50B7284E5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FD4340D-1029-F829-8C6D-C42506DEE0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DA9299B-4AD8-3EC1-1C54-2DD91B8A0E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F18AD53-72B4-F414-7CD1-4B3F6C3D0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C2F3BDF-18CD-BC59-DB8F-03CCE5710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BF4660A-97C2-4D7A-5D56-1E96226AF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425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E5B030-2974-16F1-CA54-09901D959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BDB18DA-5920-47A7-B593-8492B8BA6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0F8D1C-1B97-D2E1-CC4E-25CC6CC88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AE152F-7D29-5DEE-764D-8526727CE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805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AD85E01-EBC7-EF2E-8C03-D60180C0D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6FD581C-4CB6-496A-7F7E-A89514D96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D5FE256-1E67-2914-8C69-DFBD0E4C5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7138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96741F-11F3-F769-104E-CDCCC84B9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A79073-59AE-ADF8-F9A5-1E13D05FE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CB8DDB-305F-781C-6135-7D79347218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DD7AC7-296C-7D71-499D-DC8CE8F22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F1E3A0-D2A3-3ECF-2116-961B21426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79A84B-C402-7FD7-A04B-0BF9AB84D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818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CC6397-8913-822F-C6F1-E30D2FA02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93998D6-766F-F560-D17A-453AA91B15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A9DDD1-BF3F-D0A1-8A57-214A8B7BE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FF5A1D-E5B3-7DDF-D786-A16056123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BAD68B-0743-66D8-88C3-9FD639A5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8F44EF-28F3-57BC-C707-09D18D4A2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584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6BFEBD9-5393-482D-BAE4-9C39E7E5C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DDD472-E6DA-4B01-BA0F-A11C02435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D6FB61-329D-1A0F-105B-1666FBA185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1FFDC-F3E5-4C64-900A-7C7284701A46}" type="datetimeFigureOut">
              <a:rPr lang="ko-KR" altLang="en-US" smtClean="0"/>
              <a:t>2023-12-16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A7BB5D-4160-8015-BA5A-C13303C986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5DEF24-EC3A-C8B1-84E2-0729D0BA5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48F2E-279F-4438-9AC1-4ADD893A6C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052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A7A06A-A176-87A7-3EE1-A8A3522018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테니스 공 탐지 프로젝트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AC0CC56-6B9C-6D6A-51DB-8CBCEEE541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endParaRPr lang="en-US" altLang="ko-KR"/>
          </a:p>
          <a:p>
            <a:pPr algn="r"/>
            <a:endParaRPr lang="en-US" altLang="ko-KR"/>
          </a:p>
          <a:p>
            <a:pPr algn="r"/>
            <a:endParaRPr lang="en-US" altLang="ko-KR"/>
          </a:p>
          <a:p>
            <a:pPr algn="r"/>
            <a:r>
              <a:rPr lang="en-US" altLang="ko-KR"/>
              <a:t>19010820 </a:t>
            </a:r>
            <a:r>
              <a:rPr lang="ko-KR" altLang="en-US"/>
              <a:t>이원재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3910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095BD9-67B6-E847-1279-27A63FF7C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객체를 판별할 모델                         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8167D3-93F9-44F9-E9A1-C719A8064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model_1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기본적인 이진분류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세 개의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컨볼루션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레이어와 세 개의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풀링층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그리고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0.5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의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드롭아웃을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적용하였고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FC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레이어로 구성된다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손실함수는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BCE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를 사용하고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옵티마이져는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Adam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을 사용했다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model_2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Resnet50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의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사전학습된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모델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데이터 크기가 작으므로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잔차연결이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데이터의 특징을 유지하고 나타내기에 좋을 것으로 생각하여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잔차연결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모델인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resnet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을 사용했다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기본적인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resnet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input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값이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224*224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이므로 작은 이미지에 대해 좋은 성능을 기대할 수 없었다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model_3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Resnet50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의 사전학습 모델과 손실함수로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Focal Loss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를 적용한 모델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타겟 데이터의 불균형을 해소하기 위해 손실함수로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Focal Loss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를 적용했다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model_2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와 마찬가지로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Resnet50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과 크기가 작은 데이터의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input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으로 좋은 성능을 기대하기 어려웠다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model_4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잔차연결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모델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</a:t>
            </a:r>
            <a:r>
              <a:rPr lang="en-US" altLang="ko-KR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R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esnet)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을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30*30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크기의 이미지에 적합하도록 설계한 모델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손실함수는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Focal Loss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를 사용했다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특징으로는 학습시간이 매우 오래 소요됐다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(1 epoch 6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시간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)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9592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DE970C-552A-E66B-9F51-81D365943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 탐지 모델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819F82-CB6C-4808-9CB4-05E00754B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투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스테이지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중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Sliding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Window를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이용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</a:p>
          <a:p>
            <a:endParaRPr lang="en-US" altLang="ko-KR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공의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이미지는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크기가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30*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30으로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고정되어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있고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정확도가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중요하기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때문에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해당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모델을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선택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</a:p>
          <a:p>
            <a:endParaRPr lang="en-US" altLang="ko-KR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윈도우의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크기는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객체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판별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모델의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input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사이즈와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동일하고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슬라이딩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크기는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비교적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가운데에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위치할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수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있도록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10(30/3)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으로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설정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</a:p>
          <a:p>
            <a:endParaRPr lang="en-US" altLang="ko-KR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하나의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이미지에서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생성된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window 중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객체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판별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모델을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통해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추출된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피쳐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값이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가장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큰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값을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공으로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판단하고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좌표와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이미지를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저장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4565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EA207-B8FA-B219-1418-57F748B25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평가와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30A7D3-8094-744A-6830-3A2FB681C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객체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판별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학습후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Sliding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Window를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이용하여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가장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높은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score을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추출한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결과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4개에서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모두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저조한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성능을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보였다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</a:p>
          <a:p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판별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모델이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학습되지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않은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것은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아닌지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확인하기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위해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학습데이터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20000개를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넣어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확인해본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결과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공의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정확도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96%,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배경의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정확도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100%로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준수하게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학습</a:t>
            </a:r>
            <a:endParaRPr lang="en-US" altLang="ko-KR" sz="19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Sliding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과정을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확인한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결과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공의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위치가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조금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의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픽셀이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달라져도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score가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매우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낮게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나타나는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것을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확인</a:t>
            </a:r>
            <a:endParaRPr lang="en-US" altLang="ko-KR" sz="19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Sliding의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크기를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줄이는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방법이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있지만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sliding이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1/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5로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감소하면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window의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개수는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25배로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늘어나기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때문에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상당한 자원소요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r>
              <a:rPr lang="ko-KR" altLang="en-US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상당히 많은 양질의 데이터가 필요</a:t>
            </a:r>
            <a:r>
              <a:rPr lang="en-US" altLang="ko-KR" sz="19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en-US" altLang="ko-KR" sz="19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en-US" altLang="ko-KR" sz="19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더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많은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데이터를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통해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공의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좌표를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확정할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수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있다면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공의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궤적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공의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속도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승률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예측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등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다양한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연구를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진행할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수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있을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것으로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보</a:t>
            </a:r>
            <a:r>
              <a:rPr lang="ko-KR" altLang="en-US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임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sz="19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Github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- https://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github.com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/Lee-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wonjae</a:t>
            </a:r>
            <a:r>
              <a:rPr lang="en-US" altLang="ko-KR" sz="19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/</a:t>
            </a:r>
            <a:r>
              <a:rPr lang="en-US" altLang="ko-KR" sz="19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your_NTRP</a:t>
            </a:r>
            <a:endParaRPr lang="en-US" altLang="ko-KR" sz="19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1300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02D59-9F6D-8CBF-F438-AA017B46C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프로젝트 개요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1664DF-0B22-A98E-4EEA-D79C9F342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2176" y="2006697"/>
            <a:ext cx="10515600" cy="1570719"/>
          </a:xfrm>
        </p:spPr>
        <p:txBody>
          <a:bodyPr>
            <a:normAutofit/>
          </a:bodyPr>
          <a:lstStyle/>
          <a:p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프로젝트 목표</a:t>
            </a:r>
            <a:endParaRPr lang="en-US" altLang="ko-KR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indent="0">
              <a:buNone/>
            </a:pP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이미지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객체탐지에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쉽게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탐지되지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않는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비교적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작고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뚜렷하지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않은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객체를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탐지하는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알고리즘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개발</a:t>
            </a:r>
            <a:r>
              <a:rPr lang="en-US" altLang="ko-KR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255D3264-5B80-E8AE-C6B1-514CD2C890AA}"/>
              </a:ext>
            </a:extLst>
          </p:cNvPr>
          <p:cNvSpPr txBox="1">
            <a:spLocks/>
          </p:cNvSpPr>
          <p:nvPr/>
        </p:nvSpPr>
        <p:spPr>
          <a:xfrm>
            <a:off x="922176" y="4040154"/>
            <a:ext cx="10515600" cy="15707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프로젝트 주제 선정배경</a:t>
            </a:r>
            <a:endParaRPr lang="en-US" altLang="ko-KR" kern="0" dirty="0">
              <a:solidFill>
                <a:srgbClr val="000000"/>
              </a:solidFill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영상을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통해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테니스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공의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속도를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측정할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수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있을지에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대한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문제를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해결하기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위해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시작</a:t>
            </a:r>
            <a:r>
              <a:rPr lang="en-US" altLang="ko-KR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kern="0" dirty="0">
              <a:solidFill>
                <a:srgbClr val="000000"/>
              </a:solidFill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9097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F5637E-EC25-733C-61B7-504B8E709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문제 정의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3E408B-BCFD-69D8-21B4-7488C7B2B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1. </a:t>
            </a:r>
            <a:r>
              <a:rPr lang="ko-KR" altLang="en-US" dirty="0"/>
              <a:t>어떤 데이터를 사용할 것인가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어떻게 전처리를 할 것인가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ko-KR" altLang="en-US" dirty="0"/>
              <a:t>학습데이터를 어떻게 생성할 것인가</a:t>
            </a:r>
            <a:r>
              <a:rPr lang="en-US" altLang="ko-KR" dirty="0"/>
              <a:t>? </a:t>
            </a:r>
          </a:p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라벨링을 어떻게 할 것인가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r>
              <a:rPr lang="en-US" altLang="ko-KR" dirty="0"/>
              <a:t>5. </a:t>
            </a:r>
            <a:r>
              <a:rPr lang="ko-KR" altLang="en-US" dirty="0"/>
              <a:t>객체를 판별할 때 어떤 모델을 사용할 것인가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r>
              <a:rPr lang="en-US" altLang="ko-KR" dirty="0"/>
              <a:t>6. </a:t>
            </a:r>
            <a:r>
              <a:rPr lang="ko-KR" altLang="en-US" dirty="0"/>
              <a:t>객체를 탐지할 때 어떤 모델을 사용할 것인가</a:t>
            </a:r>
            <a:r>
              <a:rPr lang="en-US" altLang="ko-KR" dirty="0"/>
              <a:t>?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192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19D2B3-B666-BE9E-A790-2952B21A1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사용할 데이터셋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EB4BEF-7815-ABED-12C0-A1D6B5065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메이저 테니스 대회인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ATP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결승전 하이라이트 영상을 사용한다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영상은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138MB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8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분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26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초영상이다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endParaRPr lang="ko-KR" altLang="en-US" dirty="0"/>
          </a:p>
        </p:txBody>
      </p:sp>
      <p:pic>
        <p:nvPicPr>
          <p:cNvPr id="1028" name="_x284800384">
            <a:extLst>
              <a:ext uri="{FF2B5EF4-FFF2-40B4-BE49-F238E27FC236}">
                <a16:creationId xmlns:a16="http://schemas.microsoft.com/office/drawing/2014/main" id="{B532856A-8A23-A60B-C0CE-559685289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586" y="2639488"/>
            <a:ext cx="3240000" cy="1851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_x284803768">
            <a:extLst>
              <a:ext uri="{FF2B5EF4-FFF2-40B4-BE49-F238E27FC236}">
                <a16:creationId xmlns:a16="http://schemas.microsoft.com/office/drawing/2014/main" id="{CECE8A14-0C43-6E12-145C-2D1CA9AD6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287" y="2639490"/>
            <a:ext cx="3240000" cy="185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_x284802976">
            <a:extLst>
              <a:ext uri="{FF2B5EF4-FFF2-40B4-BE49-F238E27FC236}">
                <a16:creationId xmlns:a16="http://schemas.microsoft.com/office/drawing/2014/main" id="{A0B90159-EE05-F83E-F1BE-DC253A9F7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586" y="4575839"/>
            <a:ext cx="3240000" cy="1851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_x284938944">
            <a:extLst>
              <a:ext uri="{FF2B5EF4-FFF2-40B4-BE49-F238E27FC236}">
                <a16:creationId xmlns:a16="http://schemas.microsoft.com/office/drawing/2014/main" id="{F2826FAA-7280-2C72-B61C-F417880CF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8848" y="4575839"/>
            <a:ext cx="3240000" cy="185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5">
            <a:extLst>
              <a:ext uri="{FF2B5EF4-FFF2-40B4-BE49-F238E27FC236}">
                <a16:creationId xmlns:a16="http://schemas.microsoft.com/office/drawing/2014/main" id="{5DC441D8-6BE5-014B-DF67-9BC5E52389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A7E81C53-6BDA-7570-0729-B0E159F7AD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7714" y="5703976"/>
            <a:ext cx="414279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좌측 상단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우측 상단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좌측 하단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kumimoji="0" lang="ko-KR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우측 하단 순서로 </a:t>
            </a:r>
            <a:r>
              <a:rPr kumimoji="0" lang="en-US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a-1, a-2, a-3, a-4</a:t>
            </a:r>
            <a:endParaRPr kumimoji="0" lang="en-US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15269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E695A2-2E0D-DCA0-E120-C88C30DCA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데이터셋 </a:t>
            </a:r>
            <a:r>
              <a:rPr lang="ko-KR" altLang="en-US" dirty="0" err="1"/>
              <a:t>전처리</a:t>
            </a:r>
            <a:r>
              <a:rPr lang="ko-KR" altLang="en-US" dirty="0"/>
              <a:t>                              </a:t>
            </a:r>
            <a:r>
              <a:rPr lang="en-US" altLang="ko-KR" dirty="0"/>
              <a:t>1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744C3E-12BB-4534-ADF8-9880B23A3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사용하는 데이터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영상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)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을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모델을 적용할 수 있도록 전처리가 필요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영상을 프레임 단위로 나누어 저장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2F1086E-FCDB-20EE-AD89-27E0E5B6C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284950464">
            <a:extLst>
              <a:ext uri="{FF2B5EF4-FFF2-40B4-BE49-F238E27FC236}">
                <a16:creationId xmlns:a16="http://schemas.microsoft.com/office/drawing/2014/main" id="{9514ABBF-98DF-2F8A-F7D0-819228208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295" y="2864498"/>
            <a:ext cx="8347410" cy="3312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3BA91A-46FD-6C39-76F4-16CEADAC2013}"/>
              </a:ext>
            </a:extLst>
          </p:cNvPr>
          <p:cNvSpPr txBox="1"/>
          <p:nvPr/>
        </p:nvSpPr>
        <p:spPr>
          <a:xfrm>
            <a:off x="4471307" y="6019156"/>
            <a:ext cx="3249386" cy="388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총 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11063 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프레임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254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BEE3E3-1A10-4EB5-008E-4896B8FAA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데이터셋 </a:t>
            </a:r>
            <a:r>
              <a:rPr lang="ko-KR" altLang="en-US" dirty="0" err="1"/>
              <a:t>전처리</a:t>
            </a:r>
            <a:r>
              <a:rPr lang="ko-KR" altLang="en-US" dirty="0"/>
              <a:t>                             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E4C0A7-5088-9710-915B-B4269F355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프로젝트에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필요한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이미지의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조건은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있어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함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(a-1, a-3) </a:t>
            </a:r>
          </a:p>
          <a:p>
            <a:pPr marL="0" indent="0">
              <a:buNone/>
            </a:pPr>
            <a:r>
              <a:rPr lang="en-US" altLang="ko-KR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 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공의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위치를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잘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표현할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수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있어야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함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(a-1&gt;a-3)</a:t>
            </a:r>
          </a:p>
          <a:p>
            <a:pPr marL="0" indent="0">
              <a:buNone/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  a-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1의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구도를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가지는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프레임들을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추출하기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위해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opencv의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compareHist를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사용하여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분류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7DE60AA-0380-4651-7EE9-A3387AF374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538984048">
            <a:extLst>
              <a:ext uri="{FF2B5EF4-FFF2-40B4-BE49-F238E27FC236}">
                <a16:creationId xmlns:a16="http://schemas.microsoft.com/office/drawing/2014/main" id="{0855B319-35D7-4B8D-8245-C99FB2F40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297" y="3752380"/>
            <a:ext cx="3118266" cy="1782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A30B6C-E206-0BF1-D9AF-D7CB207597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5" name="_x538982176">
            <a:extLst>
              <a:ext uri="{FF2B5EF4-FFF2-40B4-BE49-F238E27FC236}">
                <a16:creationId xmlns:a16="http://schemas.microsoft.com/office/drawing/2014/main" id="{7F16E2E5-2BD9-04E3-45BF-24EBFB81A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563" y="3429000"/>
            <a:ext cx="8169322" cy="242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8A985E-5B66-9A2C-C972-EA0AB997BD20}"/>
              </a:ext>
            </a:extLst>
          </p:cNvPr>
          <p:cNvSpPr txBox="1"/>
          <p:nvPr/>
        </p:nvSpPr>
        <p:spPr>
          <a:xfrm>
            <a:off x="4393447" y="5862771"/>
            <a:ext cx="6097554" cy="388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분류된 프레임 이미지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3664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E64342-B2CC-CCE4-EBEC-6C2DFCFF2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학습데이터 생성과 </a:t>
            </a:r>
            <a:r>
              <a:rPr lang="ko-KR" altLang="en-US" dirty="0" err="1"/>
              <a:t>라벨링</a:t>
            </a:r>
            <a:r>
              <a:rPr lang="ko-KR" altLang="en-US" dirty="0"/>
              <a:t>                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5FEC0A-83F7-360F-0FA7-6A4052561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14734"/>
          </a:xfrm>
        </p:spPr>
        <p:txBody>
          <a:bodyPr/>
          <a:lstStyle/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(1)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이미지 생성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이미지 속의 공을 학습시켜야 하므로 공의 이미지를 잘라서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라벨링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사용한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라벨링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도구는 </a:t>
            </a:r>
            <a:r>
              <a:rPr lang="en-US" altLang="ko-KR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labelimg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이며 총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340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개의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xml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파일을 생성했고 공의 이미지를 저장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3D37B01-4251-A53A-73AA-FA4DB7C6081D}"/>
              </a:ext>
            </a:extLst>
          </p:cNvPr>
          <p:cNvSpPr txBox="1">
            <a:spLocks/>
          </p:cNvSpPr>
          <p:nvPr/>
        </p:nvSpPr>
        <p:spPr>
          <a:xfrm>
            <a:off x="838200" y="3713519"/>
            <a:ext cx="10515600" cy="1514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D6AB6F5-67CC-416A-1D62-792BC5BDC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538982392">
            <a:extLst>
              <a:ext uri="{FF2B5EF4-FFF2-40B4-BE49-F238E27FC236}">
                <a16:creationId xmlns:a16="http://schemas.microsoft.com/office/drawing/2014/main" id="{A7F37F1A-3146-E7BA-1AF1-D32007109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050" y="3429000"/>
            <a:ext cx="7439900" cy="306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9767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5ACB9-472E-BDFE-DB05-BA60FE514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학습데이터 생성과 </a:t>
            </a:r>
            <a:r>
              <a:rPr lang="ko-KR" altLang="en-US" dirty="0" err="1"/>
              <a:t>라벨링</a:t>
            </a:r>
            <a:r>
              <a:rPr lang="ko-KR" altLang="en-US" dirty="0"/>
              <a:t>                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4D4604E-D023-6AF8-786E-D262C5EBC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배경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(0)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이미지 생성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배경 이미지를 생성하기 위해 기존 이미지에 공이 있는 부분을 검정색으로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마스킹한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데이터를 생성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이미지를 공 이미지 평균 크기인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30*30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으로 나누어 배경 이미지를 생성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총 생성된 이미지 개수는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133,632.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E4A3F91-273F-FD46-72A2-0973BD89DA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1" name="_x538977064">
            <a:extLst>
              <a:ext uri="{FF2B5EF4-FFF2-40B4-BE49-F238E27FC236}">
                <a16:creationId xmlns:a16="http://schemas.microsoft.com/office/drawing/2014/main" id="{A541E108-5E8F-B63D-7560-3654C66A1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715758"/>
            <a:ext cx="4077477" cy="2653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4514BC-5582-0F20-4971-14F89AB8B232}"/>
              </a:ext>
            </a:extLst>
          </p:cNvPr>
          <p:cNvSpPr txBox="1"/>
          <p:nvPr/>
        </p:nvSpPr>
        <p:spPr>
          <a:xfrm>
            <a:off x="660529" y="6298398"/>
            <a:ext cx="4432817" cy="388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공의 위치를 검정색으로 </a:t>
            </a:r>
            <a:r>
              <a:rPr lang="ko-KR" altLang="en-US" sz="14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마스킹한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이미지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09B35754-B512-53E9-4277-9093EEE2A8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3" name="_x287951984">
            <a:extLst>
              <a:ext uri="{FF2B5EF4-FFF2-40B4-BE49-F238E27FC236}">
                <a16:creationId xmlns:a16="http://schemas.microsoft.com/office/drawing/2014/main" id="{279F9965-D065-3F9C-6B4E-75CDD30DA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7334" y="3715758"/>
            <a:ext cx="6316466" cy="2265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7854549-3DE2-0C77-205F-4D1DA6BAC7ED}"/>
              </a:ext>
            </a:extLst>
          </p:cNvPr>
          <p:cNvSpPr txBox="1"/>
          <p:nvPr/>
        </p:nvSpPr>
        <p:spPr>
          <a:xfrm>
            <a:off x="6776148" y="6298397"/>
            <a:ext cx="2838838" cy="388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ctr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30*30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의 크기로 자른 이미지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936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0E18E4-9C78-46D9-11C7-2A75993C4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객체를 판별할 모델                         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814542-7666-9D77-0737-1F7EF05AD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객체를 판별하는 모델을 선택할 때 가장 많이 고려한 부분은 작은 이미지 크기에 적합한지와 적은 데이터 개수이다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모델을 학습하기 전에 적은 데이터 수를 보강하기 위해 다양한 증강기법을 사용하여 이미지를 각 이미지에 대해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50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개의 증강 이미지를 생성하여 총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17,340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의 공의 이미지와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133,632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의 배경 이미지를 학습했다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l" fontAlgn="base" latinLnBrk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모델의 성능은 이후에 소개할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sliding window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기법을 기반으로 평가하였고 좋은 성능을 위해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4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개의 모델을 생성하여 학습하였다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995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TM02892315[[fn=줄기]]</Template>
  <TotalTime>98</TotalTime>
  <Words>726</Words>
  <Application>Microsoft Office PowerPoint</Application>
  <PresentationFormat>와이드스크린</PresentationFormat>
  <Paragraphs>75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맑은 고딕</vt:lpstr>
      <vt:lpstr>함초롬바탕</vt:lpstr>
      <vt:lpstr>Arial</vt:lpstr>
      <vt:lpstr>Office 테마</vt:lpstr>
      <vt:lpstr>테니스 공 탐지 프로젝트</vt:lpstr>
      <vt:lpstr>프로젝트 개요</vt:lpstr>
      <vt:lpstr>문제 정의</vt:lpstr>
      <vt:lpstr>사용할 데이터셋</vt:lpstr>
      <vt:lpstr>데이터셋 전처리                              1 </vt:lpstr>
      <vt:lpstr>데이터셋 전처리                              2</vt:lpstr>
      <vt:lpstr>학습데이터 생성과 라벨링                 1</vt:lpstr>
      <vt:lpstr>학습데이터 생성과 라벨링                 2</vt:lpstr>
      <vt:lpstr>객체를 판별할 모델                          1</vt:lpstr>
      <vt:lpstr>객체를 판별할 모델                          2</vt:lpstr>
      <vt:lpstr>객체 탐지 모델</vt:lpstr>
      <vt:lpstr>평가와 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테니스 공 탐지 프로젝트</dc:title>
  <dc:creator>원재 이</dc:creator>
  <cp:lastModifiedBy>원재 이</cp:lastModifiedBy>
  <cp:revision>16</cp:revision>
  <dcterms:created xsi:type="dcterms:W3CDTF">2023-12-16T12:22:38Z</dcterms:created>
  <dcterms:modified xsi:type="dcterms:W3CDTF">2023-12-16T14:02:33Z</dcterms:modified>
</cp:coreProperties>
</file>

<file path=docProps/thumbnail.jpeg>
</file>